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66" r:id="rId12"/>
    <p:sldId id="262" r:id="rId13"/>
    <p:sldId id="267" r:id="rId14"/>
    <p:sldId id="263" r:id="rId15"/>
  </p:sldIdLst>
  <p:sldSz cx="9144000" cy="6858000" type="screen4x3"/>
  <p:notesSz cx="6954838" cy="9240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76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2877-7F8F-43C7-8073-FCCED55B9086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D1738F1-A6C4-40CC-A2A9-B4DE1B156A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E2918-26DF-4F06-B375-0BF580E203F6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03C19-67A4-416C-8187-BF54B40CF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0280-ADD9-440B-88EF-3CCBF94EC9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13798-E99A-4DE8-B790-DD23F3504653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A9684-7594-4DE9-89DF-A5E863B94BBD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FD6E4-D434-4CAD-9B12-7179F68C1F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0CD23-90E0-4A20-BF5B-EFA7E9EE2477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2825A4-9759-4B8C-95FD-26DDD0A46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300F9-0C77-471E-9E18-EAF75FFC8C9C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2F455-C262-4A9E-BD8F-4E46E11835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5150E-6B1B-47E5-A711-04A7F5823E62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26D24FC6-5AFF-4368-91E2-F95CEFF19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C3C28-0DF0-47E1-BA79-4B7A664D978B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BC18B-C546-44D5-BD2B-0BA2CF5A67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B13B3-9D99-4863-8238-E6209DC9DD17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925B76-6840-468C-B497-917804A48B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0E71F0C-8E9A-410C-BA73-9DAA645606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6A5DD-E141-43B3-B97D-FF012403EDAD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A967C-949A-41CF-AE98-C24DD2A679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F11C3-CB62-4E90-8B4A-5C8E8DC8CD2C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3D8539-C337-43FA-8B7D-D6CDD9E3DC94}" type="datetimeFigureOut">
              <a:rPr lang="en-US"/>
              <a:pPr>
                <a:defRPr/>
              </a:pPr>
              <a:t>7/19/2013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7B86F4-9415-4CC2-9008-3C247FCB2F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AB2627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C32D2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4AA33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96430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ds.yahoo.com/_ylt=A0S020tUm_5MhkUAbLijzbkF/SIG=12m0p7nvh/EXP=1291840724/**http:/www.aolcdn.com/channels/08/05/49da45fc-0014a-03bb0-cdbc876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9" descr="C:\Documents and Settings\Capital\Local Settings\Temporary Internet Files\Content.IE5\OCWF8D3J\MP90034178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3581400"/>
            <a:ext cx="168433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chemeClr val="accent6">
                    <a:lumMod val="75000"/>
                  </a:schemeClr>
                </a:solidFill>
              </a:rPr>
              <a:t>Taxes &amp; the IRS</a:t>
            </a:r>
            <a:endParaRPr lang="en-US" sz="7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438400" y="5791200"/>
            <a:ext cx="514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>
              <a:defRPr/>
            </a:pPr>
            <a:r>
              <a:rPr lang="en-US" sz="4800" dirty="0">
                <a:solidFill>
                  <a:schemeClr val="accent6">
                    <a:lumMod val="50000"/>
                  </a:schemeClr>
                </a:solidFill>
                <a:latin typeface="Castellar" pitchFamily="18" charset="0"/>
                <a:cs typeface="+mn-cs"/>
              </a:rPr>
              <a:t>F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743200" y="5638800"/>
            <a:ext cx="400050" cy="7429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>
              <a:defRPr/>
            </a:pP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cs typeface="+mn-cs"/>
              </a:rPr>
              <a:t>3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71800" y="5791200"/>
            <a:ext cx="514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>
              <a:defRPr/>
            </a:pPr>
            <a:r>
              <a:rPr lang="en-US" sz="4800" dirty="0">
                <a:solidFill>
                  <a:schemeClr val="accent6">
                    <a:lumMod val="50000"/>
                  </a:schemeClr>
                </a:solidFill>
                <a:latin typeface="Castellar" pitchFamily="18" charset="0"/>
                <a:cs typeface="+mn-cs"/>
              </a:rPr>
              <a:t>E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52800" y="6134100"/>
            <a:ext cx="3886200" cy="3429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>
              <a:defRPr/>
            </a:pPr>
            <a:r>
              <a:rPr lang="en-US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+mn-cs"/>
              </a:rPr>
              <a:t>Foundation for Financial Education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362200" y="6400800"/>
            <a:ext cx="4857750" cy="3429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r>
              <a:rPr lang="en-US" sz="1400">
                <a:solidFill>
                  <a:srgbClr val="232D47"/>
                </a:solidFill>
                <a:latin typeface="Times New Roman" pitchFamily="18" charset="0"/>
              </a:rPr>
              <a:t>www.f3eonline.org   | sharon@f3eonline.org  |  240-499-0390</a:t>
            </a:r>
            <a:endParaRPr lang="en-US">
              <a:solidFill>
                <a:srgbClr val="232D47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Itemized Deductions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600200"/>
            <a:ext cx="7543800" cy="4572000"/>
          </a:xfrm>
        </p:spPr>
        <p:txBody>
          <a:bodyPr/>
          <a:lstStyle/>
          <a:p>
            <a:r>
              <a:rPr lang="en-US" sz="3200" smtClean="0"/>
              <a:t>Typical Deductible Expenses</a:t>
            </a:r>
          </a:p>
          <a:p>
            <a:pPr lvl="1"/>
            <a:r>
              <a:rPr lang="en-US" smtClean="0"/>
              <a:t>Mortgage Interest </a:t>
            </a:r>
          </a:p>
          <a:p>
            <a:pPr lvl="1"/>
            <a:r>
              <a:rPr lang="en-US" smtClean="0"/>
              <a:t>Property Taxes</a:t>
            </a:r>
          </a:p>
          <a:p>
            <a:pPr lvl="1"/>
            <a:r>
              <a:rPr lang="en-US" smtClean="0"/>
              <a:t>Charitable Contributions/Donations</a:t>
            </a:r>
          </a:p>
          <a:p>
            <a:pPr lvl="1"/>
            <a:r>
              <a:rPr lang="en-US" smtClean="0"/>
              <a:t>State and Local Income Taxes vs. Deductible Sales Tax</a:t>
            </a:r>
          </a:p>
          <a:p>
            <a:pPr lvl="1"/>
            <a:r>
              <a:rPr lang="en-US" smtClean="0"/>
              <a:t>Vehicle Registration </a:t>
            </a:r>
          </a:p>
          <a:p>
            <a:pPr lvl="1"/>
            <a:r>
              <a:rPr lang="en-US" smtClean="0"/>
              <a:t>Medical Expenses (Over 7.5% of AGI)</a:t>
            </a:r>
          </a:p>
          <a:p>
            <a:pPr lvl="1"/>
            <a:r>
              <a:rPr lang="en-US" smtClean="0"/>
              <a:t>Tax Preparation Expense</a:t>
            </a:r>
          </a:p>
          <a:p>
            <a:pPr lvl="1"/>
            <a:r>
              <a:rPr lang="en-US" smtClean="0"/>
              <a:t>Other Miscellaneous Deductions</a:t>
            </a:r>
          </a:p>
          <a:p>
            <a:pPr lvl="1"/>
            <a:r>
              <a:rPr lang="en-US" smtClean="0"/>
              <a:t>Gambling Losses</a:t>
            </a:r>
          </a:p>
          <a:p>
            <a:endParaRPr lang="en-US" smtClean="0"/>
          </a:p>
        </p:txBody>
      </p:sp>
      <p:pic>
        <p:nvPicPr>
          <p:cNvPr id="18435" name="Picture 2" descr="View Imag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810000"/>
            <a:ext cx="17907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83121905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671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Filing Status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613775" cy="4572000"/>
          </a:xfrm>
        </p:spPr>
        <p:txBody>
          <a:bodyPr/>
          <a:lstStyle/>
          <a:p>
            <a:r>
              <a:rPr lang="en-US" sz="3200" smtClean="0"/>
              <a:t>5 Types</a:t>
            </a:r>
          </a:p>
          <a:p>
            <a:pPr lvl="1"/>
            <a:r>
              <a:rPr lang="en-US" sz="2400" smtClean="0"/>
              <a:t>Single</a:t>
            </a:r>
          </a:p>
          <a:p>
            <a:pPr lvl="1"/>
            <a:r>
              <a:rPr lang="en-US" sz="2400" smtClean="0"/>
              <a:t>Married filing Joint</a:t>
            </a:r>
          </a:p>
          <a:p>
            <a:pPr lvl="1"/>
            <a:r>
              <a:rPr lang="en-US" sz="2400" smtClean="0"/>
              <a:t>Married filing Separate</a:t>
            </a:r>
          </a:p>
          <a:p>
            <a:pPr lvl="1"/>
            <a:r>
              <a:rPr lang="en-US" sz="2400" smtClean="0"/>
              <a:t>Head of Household (Be careful!)</a:t>
            </a:r>
          </a:p>
          <a:p>
            <a:pPr lvl="1"/>
            <a:r>
              <a:rPr lang="en-US" sz="2400" smtClean="0"/>
              <a:t>Qualifying Widower with Dependent Child</a:t>
            </a:r>
          </a:p>
          <a:p>
            <a:r>
              <a:rPr lang="en-US" sz="3200" smtClean="0"/>
              <a:t>Marital Status Determined on last day of year</a:t>
            </a:r>
          </a:p>
          <a:p>
            <a:r>
              <a:rPr lang="en-US" sz="3200" smtClean="0"/>
              <a:t>Married Filing Separate-If one spouse itemizes then the other MUST also itemize.</a:t>
            </a:r>
          </a:p>
          <a:p>
            <a:pPr lvl="1">
              <a:buFont typeface="Wingdings" pitchFamily="2" charset="2"/>
              <a:buNone/>
            </a:pPr>
            <a:endParaRPr lang="en-US" smtClean="0"/>
          </a:p>
          <a:p>
            <a:pPr lvl="1">
              <a:buFont typeface="Wingdings" pitchFamily="2" charset="2"/>
              <a:buNone/>
            </a:pPr>
            <a:endParaRPr lang="en-US" smtClean="0"/>
          </a:p>
          <a:p>
            <a:pPr lvl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19459" name="Picture 2" descr="C:\Documents and Settings\Capital\Local Settings\Temporary Internet Files\Content.IE5\XZTAKZHD\MP90043925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5240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02638855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0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534400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If you are ready to act…..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752600"/>
            <a:ext cx="7242175" cy="4572000"/>
          </a:xfrm>
        </p:spPr>
        <p:txBody>
          <a:bodyPr/>
          <a:lstStyle/>
          <a:p>
            <a:r>
              <a:rPr lang="en-US" sz="3200" smtClean="0"/>
              <a:t>You are entitled to a Complimentary Consultation</a:t>
            </a:r>
          </a:p>
          <a:p>
            <a:r>
              <a:rPr lang="en-US" sz="3200" smtClean="0"/>
              <a:t>What you will get:</a:t>
            </a:r>
          </a:p>
          <a:p>
            <a:pPr lvl="1"/>
            <a:r>
              <a:rPr lang="en-US" sz="2400" smtClean="0"/>
              <a:t>A Review of</a:t>
            </a:r>
          </a:p>
          <a:p>
            <a:pPr lvl="2"/>
            <a:r>
              <a:rPr lang="en-US" sz="2400" smtClean="0"/>
              <a:t>Your Financial Profile</a:t>
            </a:r>
          </a:p>
          <a:p>
            <a:pPr lvl="2"/>
            <a:r>
              <a:rPr lang="en-US" sz="2400" smtClean="0"/>
              <a:t>Your Tax Efficiency</a:t>
            </a:r>
          </a:p>
          <a:p>
            <a:pPr lvl="2"/>
            <a:r>
              <a:rPr lang="en-US" sz="2400" smtClean="0"/>
              <a:t>Your Tax Planning Options</a:t>
            </a:r>
          </a:p>
          <a:p>
            <a:r>
              <a:rPr lang="en-US" sz="3200" smtClean="0"/>
              <a:t>Recommendations for Action</a:t>
            </a:r>
          </a:p>
          <a:p>
            <a:pPr lvl="2"/>
            <a:endParaRPr lang="en-US" smtClean="0"/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3 Types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2133600" y="1828800"/>
            <a:ext cx="5489575" cy="3197225"/>
          </a:xfrm>
        </p:spPr>
        <p:txBody>
          <a:bodyPr/>
          <a:lstStyle/>
          <a:p>
            <a:r>
              <a:rPr lang="en-US" sz="5400" smtClean="0"/>
              <a:t>Turbo Tax</a:t>
            </a:r>
          </a:p>
          <a:p>
            <a:r>
              <a:rPr lang="en-US" sz="5400" smtClean="0"/>
              <a:t>Tax Preparers</a:t>
            </a:r>
          </a:p>
          <a:p>
            <a:r>
              <a:rPr lang="en-US" sz="5400" smtClean="0"/>
              <a:t>Tax Advisors</a:t>
            </a:r>
          </a:p>
        </p:txBody>
      </p:sp>
      <p:pic>
        <p:nvPicPr>
          <p:cNvPr id="14339" name="Picture 6" descr="hiring a tax advisor, tax planner questi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800600"/>
            <a:ext cx="26289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73830494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2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534400" cy="758825"/>
          </a:xfrm>
        </p:spPr>
        <p:txBody>
          <a:bodyPr/>
          <a:lstStyle/>
          <a:p>
            <a:r>
              <a:rPr lang="en-US" sz="5400" b="1" dirty="0" smtClean="0">
                <a:solidFill>
                  <a:srgbClr val="AB2627"/>
                </a:solidFill>
              </a:rPr>
              <a:t>TAX TABLE</a:t>
            </a:r>
          </a:p>
        </p:txBody>
      </p:sp>
      <p:pic>
        <p:nvPicPr>
          <p:cNvPr id="6" name="Picture 2" descr="C:\Users\Sharon\Downloads\Federalincometax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523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56512909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24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Tax Planning for Estate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1600200" y="2057400"/>
            <a:ext cx="7165975" cy="2587625"/>
          </a:xfrm>
        </p:spPr>
        <p:txBody>
          <a:bodyPr/>
          <a:lstStyle/>
          <a:p>
            <a:r>
              <a:rPr lang="en-US" sz="3200" smtClean="0"/>
              <a:t>Revocable Living Trust</a:t>
            </a:r>
          </a:p>
          <a:p>
            <a:r>
              <a:rPr lang="en-US" sz="3200" smtClean="0"/>
              <a:t>Wills</a:t>
            </a:r>
          </a:p>
          <a:p>
            <a:r>
              <a:rPr lang="en-US" sz="3200" smtClean="0"/>
              <a:t>Irrevocable Trust</a:t>
            </a:r>
          </a:p>
          <a:p>
            <a:r>
              <a:rPr lang="en-US" sz="3200" smtClean="0"/>
              <a:t>Estate/Inheritance/State Death Tax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10919025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74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0825" cy="758825"/>
          </a:xfrm>
        </p:spPr>
        <p:txBody>
          <a:bodyPr/>
          <a:lstStyle/>
          <a:p>
            <a:r>
              <a:rPr lang="en-US" sz="5400" smtClean="0">
                <a:solidFill>
                  <a:srgbClr val="AB2627"/>
                </a:solidFill>
              </a:rPr>
              <a:t>Most Common Tax Mistakes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37575" cy="4721225"/>
          </a:xfrm>
        </p:spPr>
        <p:txBody>
          <a:bodyPr/>
          <a:lstStyle/>
          <a:p>
            <a:r>
              <a:rPr lang="en-US" sz="3200" smtClean="0"/>
              <a:t>Social Security Number</a:t>
            </a:r>
          </a:p>
          <a:p>
            <a:r>
              <a:rPr lang="en-US" sz="3200" smtClean="0"/>
              <a:t> 1099/W-2 Matching</a:t>
            </a:r>
          </a:p>
          <a:p>
            <a:r>
              <a:rPr lang="en-US" sz="3200" smtClean="0"/>
              <a:t>Not Reporting All Income</a:t>
            </a:r>
          </a:p>
          <a:p>
            <a:r>
              <a:rPr lang="en-US" sz="3200" smtClean="0"/>
              <a:t>Too Aggressive with Deductions</a:t>
            </a:r>
          </a:p>
          <a:p>
            <a:r>
              <a:rPr lang="en-US" sz="3200" smtClean="0"/>
              <a:t>Not Filing Timely Return</a:t>
            </a:r>
          </a:p>
          <a:p>
            <a:r>
              <a:rPr lang="en-US" sz="3200" smtClean="0"/>
              <a:t>Tracking Basis</a:t>
            </a:r>
          </a:p>
          <a:p>
            <a:r>
              <a:rPr lang="en-US" sz="3200" smtClean="0"/>
              <a:t>Claiming All Dependents</a:t>
            </a:r>
          </a:p>
        </p:txBody>
      </p:sp>
      <p:pic>
        <p:nvPicPr>
          <p:cNvPr id="17411" name="Picture 4" descr="Bunny Deducti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886200"/>
            <a:ext cx="23844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5" descr="C:\Documents and Settings\Capital\Local Settings\Temporary Internet Files\Content.IE5\G0FIKPRF\MP900422392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5240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r>
              <a:rPr lang="en-US" sz="5400" dirty="0" smtClean="0">
                <a:solidFill>
                  <a:srgbClr val="AB2627"/>
                </a:solidFill>
              </a:rPr>
              <a:t>NOTES</a:t>
            </a:r>
            <a:endParaRPr lang="en-US" sz="5400" dirty="0" smtClean="0">
              <a:solidFill>
                <a:srgbClr val="AB2627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93758984"/>
              </p:ext>
            </p:extLst>
          </p:nvPr>
        </p:nvGraphicFramePr>
        <p:xfrm>
          <a:off x="477982" y="1828800"/>
          <a:ext cx="8208818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818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963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4">
      <a:dk1>
        <a:sysClr val="windowText" lastClr="000000"/>
      </a:dk1>
      <a:lt1>
        <a:sysClr val="window" lastClr="FFFFFF"/>
      </a:lt1>
      <a:dk2>
        <a:srgbClr val="4F271C"/>
      </a:dk2>
      <a:lt2>
        <a:srgbClr val="D8D8D8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150</TotalTime>
  <Words>191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Taxes &amp; the IRS</vt:lpstr>
      <vt:lpstr>3 Types</vt:lpstr>
      <vt:lpstr>NOTES</vt:lpstr>
      <vt:lpstr>TAX TABLE</vt:lpstr>
      <vt:lpstr>NOTES</vt:lpstr>
      <vt:lpstr>Tax Planning for Estate</vt:lpstr>
      <vt:lpstr>NOTES</vt:lpstr>
      <vt:lpstr>Most Common Tax Mistakes</vt:lpstr>
      <vt:lpstr>NOTES</vt:lpstr>
      <vt:lpstr>Itemized Deductions</vt:lpstr>
      <vt:lpstr>NOTES</vt:lpstr>
      <vt:lpstr>Filing Status</vt:lpstr>
      <vt:lpstr>NOTES</vt:lpstr>
      <vt:lpstr>If you are ready to act…..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Planning</dc:title>
  <dc:creator>Your User Name</dc:creator>
  <cp:lastModifiedBy>Sharon</cp:lastModifiedBy>
  <cp:revision>20</cp:revision>
  <dcterms:created xsi:type="dcterms:W3CDTF">2010-12-07T19:36:25Z</dcterms:created>
  <dcterms:modified xsi:type="dcterms:W3CDTF">2013-07-19T17:04:32Z</dcterms:modified>
</cp:coreProperties>
</file>